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3"/>
  </p:notesMasterIdLst>
  <p:sldIdLst>
    <p:sldId id="1659" r:id="rId3"/>
    <p:sldId id="2121" r:id="rId4"/>
    <p:sldId id="2288" r:id="rId5"/>
    <p:sldId id="2287" r:id="rId6"/>
    <p:sldId id="1961" r:id="rId7"/>
    <p:sldId id="2050" r:id="rId8"/>
    <p:sldId id="2289" r:id="rId9"/>
    <p:sldId id="2290" r:id="rId10"/>
    <p:sldId id="2291" r:id="rId11"/>
    <p:sldId id="2223" r:id="rId12"/>
    <p:sldId id="1966" r:id="rId13"/>
    <p:sldId id="2260" r:id="rId14"/>
    <p:sldId id="2286" r:id="rId15"/>
    <p:sldId id="2292" r:id="rId16"/>
    <p:sldId id="2293" r:id="rId17"/>
    <p:sldId id="2295" r:id="rId18"/>
    <p:sldId id="2296" r:id="rId19"/>
    <p:sldId id="2297" r:id="rId20"/>
    <p:sldId id="2262" r:id="rId21"/>
    <p:sldId id="2298" r:id="rId22"/>
    <p:sldId id="2300" r:id="rId23"/>
    <p:sldId id="2221" r:id="rId24"/>
    <p:sldId id="2301" r:id="rId25"/>
    <p:sldId id="2302" r:id="rId26"/>
    <p:sldId id="2303" r:id="rId27"/>
    <p:sldId id="2282" r:id="rId28"/>
    <p:sldId id="2304" r:id="rId29"/>
    <p:sldId id="2299" r:id="rId30"/>
    <p:sldId id="2306" r:id="rId31"/>
    <p:sldId id="2283" r:id="rId32"/>
    <p:sldId id="2307" r:id="rId33"/>
    <p:sldId id="2308" r:id="rId34"/>
    <p:sldId id="2311" r:id="rId35"/>
    <p:sldId id="2309" r:id="rId36"/>
    <p:sldId id="2222" r:id="rId37"/>
    <p:sldId id="2310" r:id="rId38"/>
    <p:sldId id="2224" r:id="rId39"/>
    <p:sldId id="1948" r:id="rId40"/>
    <p:sldId id="2150" r:id="rId41"/>
    <p:sldId id="18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75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40</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7/26/2022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7/26/2022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Solving the Mystery of Marriage</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5:22 – 32</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26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27 July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65538" name="Picture 2" descr="Ephesians 5 | CBE"/>
          <p:cNvPicPr>
            <a:picLocks noChangeAspect="1" noChangeArrowheads="1"/>
          </p:cNvPicPr>
          <p:nvPr/>
        </p:nvPicPr>
        <p:blipFill>
          <a:blip r:embed="rId2" cstate="print"/>
          <a:srcRect/>
          <a:stretch>
            <a:fillRect/>
          </a:stretch>
        </p:blipFill>
        <p:spPr bwMode="auto">
          <a:xfrm>
            <a:off x="304800" y="838200"/>
            <a:ext cx="8524875" cy="5029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amond(out)">
                                      <p:cBhvr>
                                        <p:cTn id="7"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Wives, submit yourselves to your own husbands as you do to the Lord.  </a:t>
            </a:r>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For the husband is the head of the wife as Christ is the head of the church, his body, of which he is the Savior.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Now as the church submits to Christ, so also wives should submit to their husbands in everything.</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24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urging all of us to be subject to one another,          Paul brings this teaching into the most intimate kind of relationship: that of </a:t>
            </a:r>
            <a:r>
              <a:rPr lang="en-US" sz="2400" b="1" i="1" u="sng" dirty="0" smtClean="0">
                <a:effectLst>
                  <a:outerShdw blurRad="38100" dist="38100" dir="2700000" algn="tl">
                    <a:srgbClr val="000000">
                      <a:alpha val="43137"/>
                    </a:srgbClr>
                  </a:outerShdw>
                </a:effectLst>
                <a:latin typeface="Cambria" pitchFamily="18" charset="0"/>
              </a:rPr>
              <a:t>husband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wife</a:t>
            </a:r>
            <a:r>
              <a:rPr lang="en-US" sz="2400" b="1" dirty="0" smtClean="0">
                <a:latin typeface="Cambria" pitchFamily="18" charset="0"/>
              </a:rPr>
              <a:t>.  He begins by applying the submission principle of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to wives in            </a:t>
            </a:r>
            <a:r>
              <a:rPr lang="en-US" sz="2400" b="1" dirty="0" smtClean="0">
                <a:effectLst>
                  <a:outerShdw blurRad="38100" dist="38100" dir="2700000" algn="tl">
                    <a:srgbClr val="000000">
                      <a:alpha val="43137"/>
                    </a:srgbClr>
                  </a:outerShdw>
                </a:effectLst>
                <a:latin typeface="Cambria" pitchFamily="18" charset="0"/>
              </a:rPr>
              <a:t>5:22-24</a:t>
            </a:r>
            <a:r>
              <a:rPr lang="en-US" sz="2400" b="1" dirty="0" smtClean="0">
                <a:latin typeface="Cambria" pitchFamily="18" charset="0"/>
              </a:rPr>
              <a:t>.  He will then spend </a:t>
            </a:r>
            <a:r>
              <a:rPr lang="en-US" sz="2400" b="1" dirty="0" smtClean="0">
                <a:effectLst>
                  <a:outerShdw blurRad="38100" dist="38100" dir="2700000" algn="tl">
                    <a:srgbClr val="000000">
                      <a:alpha val="43137"/>
                    </a:srgbClr>
                  </a:outerShdw>
                </a:effectLst>
                <a:latin typeface="Cambria" pitchFamily="18" charset="0"/>
              </a:rPr>
              <a:t>5:25-33</a:t>
            </a:r>
            <a:r>
              <a:rPr lang="en-US" sz="2400" b="1" dirty="0" smtClean="0">
                <a:latin typeface="Cambria" pitchFamily="18" charset="0"/>
              </a:rPr>
              <a:t> applying the principle to husbands. </a:t>
            </a:r>
          </a:p>
          <a:p>
            <a:pPr indent="457200">
              <a:spcAft>
                <a:spcPts val="1200"/>
              </a:spcAft>
            </a:pPr>
            <a:r>
              <a:rPr lang="en-US" sz="2400" b="1" dirty="0" smtClean="0">
                <a:latin typeface="Cambria" pitchFamily="18" charset="0"/>
              </a:rPr>
              <a:t>Paul says wives are to “be subject to [</a:t>
            </a:r>
            <a:r>
              <a:rPr lang="en-US" sz="2400" b="1" dirty="0" smtClean="0">
                <a:effectLst>
                  <a:outerShdw blurRad="38100" dist="38100" dir="2700000" algn="tl">
                    <a:srgbClr val="000000">
                      <a:alpha val="43137"/>
                    </a:srgbClr>
                  </a:outerShdw>
                </a:effectLst>
                <a:latin typeface="Cambria" pitchFamily="18" charset="0"/>
              </a:rPr>
              <a:t>their</a:t>
            </a:r>
            <a:r>
              <a:rPr lang="en-US" sz="2400" b="1" dirty="0" smtClean="0">
                <a:latin typeface="Cambria" pitchFamily="18" charset="0"/>
              </a:rPr>
              <a:t>] own husbands, as to the Lord” (</a:t>
            </a:r>
            <a:r>
              <a:rPr lang="en-US" sz="2400" b="1" dirty="0" smtClean="0">
                <a:effectLst>
                  <a:outerShdw blurRad="38100" dist="38100" dir="2700000" algn="tl">
                    <a:srgbClr val="000000">
                      <a:alpha val="43137"/>
                    </a:srgbClr>
                  </a:outerShdw>
                </a:effectLst>
                <a:latin typeface="Cambria" pitchFamily="18" charset="0"/>
              </a:rPr>
              <a:t>5:22</a:t>
            </a:r>
            <a:r>
              <a:rPr lang="en-US" sz="2400" b="1" dirty="0" smtClean="0">
                <a:latin typeface="Cambria" pitchFamily="18" charset="0"/>
              </a:rPr>
              <a:t>).  Note that Paul is speaking here only about the marriage relationship (husbands and wives), not about the general relationship between men and women.  He makes this clear with the words </a:t>
            </a:r>
            <a:r>
              <a:rPr lang="en-US" sz="2400" b="1" i="1" dirty="0" smtClean="0">
                <a:effectLst>
                  <a:outerShdw blurRad="38100" dist="38100" dir="2700000" algn="tl">
                    <a:srgbClr val="000000">
                      <a:alpha val="43137"/>
                    </a:srgbClr>
                  </a:outerShdw>
                </a:effectLst>
                <a:latin typeface="Cambria" pitchFamily="18" charset="0"/>
              </a:rPr>
              <a:t>“your own.”</a:t>
            </a:r>
            <a:r>
              <a:rPr lang="en-US" sz="2400" b="1" dirty="0" smtClean="0">
                <a:latin typeface="Cambria" pitchFamily="18" charset="0"/>
              </a:rPr>
              <a:t>  Wives are not told to be in submission to </a:t>
            </a:r>
            <a:r>
              <a:rPr lang="en-US" sz="2400" b="1" i="1" dirty="0" smtClean="0">
                <a:latin typeface="Cambria" pitchFamily="18" charset="0"/>
              </a:rPr>
              <a:t>“every”</a:t>
            </a:r>
            <a:r>
              <a:rPr lang="en-US" sz="2400" b="1" dirty="0" smtClean="0">
                <a:latin typeface="Cambria" pitchFamily="18" charset="0"/>
              </a:rPr>
              <a:t> man but to their own husband.  Finally, the words </a:t>
            </a:r>
            <a:r>
              <a:rPr lang="en-US" sz="2400" b="1" i="1" dirty="0" smtClean="0">
                <a:latin typeface="Cambria" pitchFamily="18" charset="0"/>
              </a:rPr>
              <a:t>“as to the Lord,”</a:t>
            </a:r>
            <a:r>
              <a:rPr lang="en-US" sz="2400" b="1" dirty="0" smtClean="0">
                <a:latin typeface="Cambria" pitchFamily="18" charset="0"/>
              </a:rPr>
              <a:t> is a phrase Paul will unpack in the following verses.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52226" name="Picture 2" descr="What Does Ephesians 5:22 Mean?"/>
          <p:cNvPicPr>
            <a:picLocks noChangeAspect="1" noChangeArrowheads="1"/>
          </p:cNvPicPr>
          <p:nvPr/>
        </p:nvPicPr>
        <p:blipFill>
          <a:blip r:embed="rId2" cstate="print"/>
          <a:srcRect t="1403" b="5966"/>
          <a:stretch>
            <a:fillRect/>
          </a:stretch>
        </p:blipFill>
        <p:spPr bwMode="auto">
          <a:xfrm>
            <a:off x="457200" y="533400"/>
            <a:ext cx="8226136" cy="571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amond(out)">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this point we need to emphasize that in Christ we all have equal dignity, so Paul’s statement has nothing to do with inferiority.  In </a:t>
            </a:r>
            <a:r>
              <a:rPr lang="en-US" sz="2400" b="1" dirty="0" smtClean="0">
                <a:effectLst>
                  <a:outerShdw blurRad="38100" dist="38100" dir="2700000" algn="tl">
                    <a:srgbClr val="000000">
                      <a:alpha val="43137"/>
                    </a:srgbClr>
                  </a:outerShdw>
                </a:effectLst>
                <a:latin typeface="Cambria" pitchFamily="18" charset="0"/>
              </a:rPr>
              <a:t>Galatians 3:28</a:t>
            </a:r>
            <a:r>
              <a:rPr lang="en-US" sz="2400" b="1" dirty="0" smtClean="0">
                <a:latin typeface="Cambria" pitchFamily="18" charset="0"/>
              </a:rPr>
              <a:t>, Paul says, </a:t>
            </a:r>
            <a:r>
              <a:rPr lang="en-US" sz="2400" b="1" i="1" dirty="0" smtClean="0">
                <a:latin typeface="Cambria" pitchFamily="18" charset="0"/>
              </a:rPr>
              <a:t>“There is neither Jew nor Greek, there is neither slave nor free, there is neither male nor female; for you are all one in Christ Jesus.”</a:t>
            </a:r>
            <a:r>
              <a:rPr lang="en-US" sz="2400" b="1" dirty="0" smtClean="0">
                <a:latin typeface="Cambria" pitchFamily="18" charset="0"/>
              </a:rPr>
              <a:t>  </a:t>
            </a:r>
          </a:p>
          <a:p>
            <a:pPr indent="457200">
              <a:spcAft>
                <a:spcPts val="1200"/>
              </a:spcAft>
            </a:pPr>
            <a:r>
              <a:rPr lang="en-US" sz="2400" b="1" dirty="0" smtClean="0">
                <a:latin typeface="Cambria" pitchFamily="18" charset="0"/>
              </a:rPr>
              <a:t>Such a statement was a profoundly countercultural claim in Paul’s day.  It was a time when many Jews felt superior to Gentiles, and when Gentiles frequently disrespected Jews.  Sometimes slave traders considered their slaves to be pieces of property, like cattle, whose value was directly linked to their strengths, skills, or abilities.  Moreover, men often believed that women, who typically were physically weaker than men, were therefore inferior.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Not so, says Paul!  Men and women, masters and slaves, Jews and Gentiles—all are equal in the eyes of God.  Different groups of people do, however, play different and complementary roles in an orderly society.  The Lord has designed husbands to provide leadership in the home and wives to support their husbands.  </a:t>
            </a:r>
          </a:p>
          <a:p>
            <a:pPr indent="457200">
              <a:spcAft>
                <a:spcPts val="1200"/>
              </a:spcAft>
            </a:pPr>
            <a:r>
              <a:rPr lang="en-US" sz="2400" b="1" dirty="0" smtClean="0">
                <a:latin typeface="Cambria" pitchFamily="18" charset="0"/>
              </a:rPr>
              <a:t>The Lord has chosen to order life this way, and we need to trust that He who knows all also knows best.  In our culture, though, feminists balk at the idea of roles and block their ears at any mention of willing submission.  </a:t>
            </a:r>
          </a:p>
          <a:p>
            <a:pPr indent="457200">
              <a:spcAft>
                <a:spcPts val="1200"/>
              </a:spcAft>
            </a:pPr>
            <a:r>
              <a:rPr lang="en-US" sz="2400" b="1" dirty="0" smtClean="0">
                <a:latin typeface="Cambria" pitchFamily="18" charset="0"/>
              </a:rPr>
              <a:t>Let’s examine a couple of reasons for this</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786199"/>
          </a:xfrm>
          <a:prstGeom prst="rect">
            <a:avLst/>
          </a:prstGeom>
          <a:noFill/>
          <a:effectLst/>
        </p:spPr>
        <p:txBody>
          <a:bodyPr wrap="square" rtlCol="0">
            <a:spAutoFit/>
          </a:bodyPr>
          <a:lstStyle/>
          <a:p>
            <a:pPr indent="457200">
              <a:spcAft>
                <a:spcPts val="600"/>
              </a:spcAf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people often misunderstand that Paul’s exhortation for women is balanced with an even stronger mandate for men in </a:t>
            </a:r>
            <a:r>
              <a:rPr lang="en-US" sz="2400" b="1" dirty="0" smtClean="0">
                <a:effectLst>
                  <a:outerShdw blurRad="38100" dist="38100" dir="2700000" algn="tl">
                    <a:srgbClr val="000000">
                      <a:alpha val="43137"/>
                    </a:srgbClr>
                  </a:outerShdw>
                </a:effectLst>
                <a:latin typeface="Cambria" pitchFamily="18" charset="0"/>
              </a:rPr>
              <a:t>Ephesians 5:25-33</a:t>
            </a:r>
            <a:r>
              <a:rPr lang="en-US" sz="2400" b="1" dirty="0" smtClean="0">
                <a:latin typeface="Cambria" pitchFamily="18" charset="0"/>
              </a:rPr>
              <a:t>.  Contrary to today’s opinion, Paul is no chauvinist!  </a:t>
            </a:r>
          </a:p>
          <a:p>
            <a:pPr indent="457200">
              <a:spcAft>
                <a:spcPts val="6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people also fail to realize another important facet.  Understood in its whole biblical context, Christian marriage is meant to be a partnership, an intimate relationship, and a deep, mutually gratifying friendship—not a dictatorship!  By appealing to the relationship between Christ and the church as a model for marriage (</a:t>
            </a:r>
            <a:r>
              <a:rPr lang="en-US" sz="2400" b="1" dirty="0" smtClean="0">
                <a:effectLst>
                  <a:outerShdw blurRad="38100" dist="38100" dir="2700000" algn="tl">
                    <a:srgbClr val="000000">
                      <a:alpha val="43137"/>
                    </a:srgbClr>
                  </a:outerShdw>
                </a:effectLst>
                <a:latin typeface="Cambria" pitchFamily="18" charset="0"/>
              </a:rPr>
              <a:t>5:23-24</a:t>
            </a:r>
            <a:r>
              <a:rPr lang="en-US" sz="2400" b="1" dirty="0" smtClean="0">
                <a:latin typeface="Cambria" pitchFamily="18" charset="0"/>
              </a:rPr>
              <a:t>), Paul taps into a beautiful picture of the intimate, personal, and loving relationship between the Savior and His people.  Christ is our Head (</a:t>
            </a:r>
            <a:r>
              <a:rPr lang="en-US" sz="2400" b="1" dirty="0" smtClean="0">
                <a:effectLst>
                  <a:outerShdw blurRad="38100" dist="38100" dir="2700000" algn="tl">
                    <a:srgbClr val="000000">
                      <a:alpha val="43137"/>
                    </a:srgbClr>
                  </a:outerShdw>
                </a:effectLst>
                <a:latin typeface="Cambria" pitchFamily="18" charset="0"/>
              </a:rPr>
              <a:t>5:23</a:t>
            </a:r>
            <a:r>
              <a:rPr lang="en-US" sz="2400" b="1" dirty="0" smtClean="0">
                <a:latin typeface="Cambria" pitchFamily="18" charset="0"/>
              </a:rPr>
              <a:t>), but we are also </a:t>
            </a:r>
            <a:r>
              <a:rPr lang="en-US" sz="2400" b="1" i="1" dirty="0" smtClean="0">
                <a:latin typeface="Cambria" pitchFamily="18" charset="0"/>
              </a:rPr>
              <a:t>“fellow heirs”</a:t>
            </a:r>
            <a:r>
              <a:rPr lang="en-US" sz="2400" b="1" dirty="0" smtClean="0">
                <a:latin typeface="Cambria" pitchFamily="18" charset="0"/>
              </a:rPr>
              <a:t> with Him (</a:t>
            </a:r>
            <a:r>
              <a:rPr lang="en-US" sz="2400" b="1" dirty="0" smtClean="0">
                <a:effectLst>
                  <a:outerShdw blurRad="38100" dist="38100" dir="2700000" algn="tl">
                    <a:srgbClr val="000000">
                      <a:alpha val="43137"/>
                    </a:srgbClr>
                  </a:outerShdw>
                </a:effectLst>
                <a:latin typeface="Cambria" pitchFamily="18" charset="0"/>
              </a:rPr>
              <a:t>Rom 8:17</a:t>
            </a:r>
            <a:r>
              <a:rPr lang="en-US" sz="2400" b="1" dirty="0" smtClean="0">
                <a:latin typeface="Cambria" pitchFamily="18" charset="0"/>
              </a:rPr>
              <a:t>).  He is our Master        (</a:t>
            </a:r>
            <a:r>
              <a:rPr lang="en-US" sz="2400" b="1" dirty="0" smtClean="0">
                <a:effectLst>
                  <a:outerShdw blurRad="38100" dist="38100" dir="2700000" algn="tl">
                    <a:srgbClr val="000000">
                      <a:alpha val="43137"/>
                    </a:srgbClr>
                  </a:outerShdw>
                </a:effectLst>
                <a:latin typeface="Cambria" pitchFamily="18" charset="0"/>
              </a:rPr>
              <a:t>Jude 1:4</a:t>
            </a:r>
            <a:r>
              <a:rPr lang="en-US" sz="2400" b="1" dirty="0" smtClean="0">
                <a:latin typeface="Cambria" pitchFamily="18" charset="0"/>
              </a:rPr>
              <a:t>) and Friend (</a:t>
            </a:r>
            <a:r>
              <a:rPr lang="en-US" sz="2400" b="1" dirty="0" smtClean="0">
                <a:effectLst>
                  <a:outerShdw blurRad="38100" dist="38100" dir="2700000" algn="tl">
                    <a:srgbClr val="000000">
                      <a:alpha val="43137"/>
                    </a:srgbClr>
                  </a:outerShdw>
                </a:effectLst>
                <a:latin typeface="Cambria" pitchFamily="18" charset="0"/>
              </a:rPr>
              <a:t>John 15:15</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Christ—our Provider, Protector, Head, Master, and Savior—is our supreme role model.  If a husband loves his wife and sacrifices himself for her sake, as Christ did for His church, then his wife will joyfully love him and sacrifice herself for him in return, as the church does for Christ (</a:t>
            </a:r>
            <a:r>
              <a:rPr lang="en-US" sz="2400" b="1" dirty="0" smtClean="0">
                <a:effectLst>
                  <a:outerShdw blurRad="38100" dist="38100" dir="2700000" algn="tl">
                    <a:srgbClr val="000000">
                      <a:alpha val="43137"/>
                    </a:srgbClr>
                  </a:outerShdw>
                </a:effectLst>
                <a:latin typeface="Cambria" pitchFamily="18" charset="0"/>
              </a:rPr>
              <a:t>5:23-24</a:t>
            </a:r>
            <a:r>
              <a:rPr lang="en-US" sz="2400" b="1" dirty="0" smtClean="0">
                <a:latin typeface="Cambria" pitchFamily="18" charset="0"/>
              </a:rPr>
              <a:t>).    </a:t>
            </a:r>
          </a:p>
          <a:p>
            <a:pPr indent="457200">
              <a:spcAft>
                <a:spcPts val="1200"/>
              </a:spcAft>
            </a:pPr>
            <a:r>
              <a:rPr lang="en-US" sz="2400" b="1" dirty="0" smtClean="0">
                <a:latin typeface="Cambria" pitchFamily="18" charset="0"/>
              </a:rPr>
              <a:t>Now, some of us may have cast a wary glance at the words “in everything.”  Frankly, some men have co-opted this phrase to justify taking unfair advantage of their wives and neglecting the responsibility of self-sacrificial, loving servant leadership.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 quotes John Stott</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“We have to be very careful not to overstate this biblical teaching on authority.  It does not mean that the authority of husbands, parents, and masters is unlimited, or that wives, children, and workers are required to give unconditional obedience.  No, the submission required is to God’s authority delegated to human beings.  If, therefore, they misuse their God-given authority (</a:t>
            </a:r>
            <a:r>
              <a:rPr lang="en-US" sz="2400" b="1" i="1" dirty="0" smtClean="0">
                <a:latin typeface="Cambria" pitchFamily="18" charset="0"/>
              </a:rPr>
              <a:t>e.g.</a:t>
            </a:r>
            <a:r>
              <a:rPr lang="en-US" sz="2400" b="1" dirty="0" smtClean="0">
                <a:latin typeface="Cambria" pitchFamily="18" charset="0"/>
              </a:rPr>
              <a:t> by commanding what God forbids or forbidding what God commands), then our duty is no longer conscientiously to submit, but conscientiously to refuse to do so.” </a:t>
            </a:r>
          </a:p>
          <a:p>
            <a:pPr indent="457200">
              <a:spcAft>
                <a:spcPts val="1200"/>
              </a:spcAft>
            </a:pPr>
            <a:r>
              <a:rPr lang="en-US" sz="2400" b="1" dirty="0" smtClean="0">
                <a:latin typeface="Cambria" pitchFamily="18" charset="0"/>
              </a:rPr>
              <a:t>Now that we have looked at Paul’s words to wives, let’s move on to the next several verses, where we’ll see that husbands also have a high calling in Christ.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25</a:t>
            </a:r>
            <a:r>
              <a:rPr lang="en-US" sz="2800" i="1" dirty="0" smtClean="0">
                <a:latin typeface="Georgia" pitchFamily="18" charset="0"/>
              </a:rPr>
              <a:t>Husbands, love your wives, just as Christ loved the church and gave himself up for her </a:t>
            </a:r>
            <a:r>
              <a:rPr lang="en-US" sz="2800" b="1" baseline="30000" dirty="0" smtClean="0">
                <a:effectLst>
                  <a:outerShdw blurRad="38100" dist="38100" dir="2700000" algn="tl">
                    <a:srgbClr val="000000">
                      <a:alpha val="43137"/>
                    </a:srgbClr>
                  </a:outerShdw>
                </a:effectLst>
                <a:latin typeface="Georgia" pitchFamily="18" charset="0"/>
              </a:rPr>
              <a:t>26</a:t>
            </a:r>
            <a:r>
              <a:rPr lang="en-US" sz="2800" i="1" dirty="0" smtClean="0">
                <a:latin typeface="Georgia" pitchFamily="18" charset="0"/>
              </a:rPr>
              <a:t>to make her holy, cleansing her by the washing with water through the word, </a:t>
            </a:r>
            <a:r>
              <a:rPr lang="en-US" sz="2800" b="1" baseline="30000" dirty="0" smtClean="0">
                <a:effectLst>
                  <a:outerShdw blurRad="38100" dist="38100" dir="2700000" algn="tl">
                    <a:srgbClr val="000000">
                      <a:alpha val="43137"/>
                    </a:srgbClr>
                  </a:outerShdw>
                </a:effectLst>
                <a:latin typeface="Georgia" pitchFamily="18" charset="0"/>
              </a:rPr>
              <a:t>27</a:t>
            </a:r>
            <a:r>
              <a:rPr lang="en-US" sz="2800" i="1" dirty="0" smtClean="0">
                <a:latin typeface="Georgia" pitchFamily="18" charset="0"/>
              </a:rPr>
              <a:t>and to present her to himself as a radiant church, without stain or wrinkle or any other blemish, but holy and blameless.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5:25 – 27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chapter 5, Paul continues to exhort Christians to walk in a manner worthy of their calling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4:1</a:t>
            </a:r>
            <a:r>
              <a:rPr lang="en-US" sz="2400" b="1" dirty="0" smtClean="0">
                <a:latin typeface="Cambria" pitchFamily="18" charset="0"/>
              </a:rPr>
              <a:t>).  Having previously described the need to “</a:t>
            </a:r>
            <a:r>
              <a:rPr lang="en-US" sz="2400" b="1" dirty="0" smtClean="0">
                <a:effectLst>
                  <a:outerShdw blurRad="38100" dist="38100" dir="2700000" algn="tl">
                    <a:srgbClr val="000000">
                      <a:alpha val="43137"/>
                    </a:srgbClr>
                  </a:outerShdw>
                </a:effectLst>
                <a:latin typeface="Cambria" pitchFamily="18" charset="0"/>
              </a:rPr>
              <a:t>walk in unity and in purity</a:t>
            </a:r>
            <a:r>
              <a:rPr lang="en-US" sz="2400" b="1" dirty="0" smtClean="0">
                <a:latin typeface="Cambria" pitchFamily="18" charset="0"/>
              </a:rPr>
              <a:t>,” he now urges the Ephesians to imitate God and “</a:t>
            </a:r>
            <a:r>
              <a:rPr lang="en-US" sz="2400" b="1" dirty="0" smtClean="0">
                <a:effectLst>
                  <a:outerShdw blurRad="38100" dist="38100" dir="2700000" algn="tl">
                    <a:srgbClr val="000000">
                      <a:alpha val="43137"/>
                    </a:srgbClr>
                  </a:outerShdw>
                </a:effectLst>
                <a:latin typeface="Cambria" pitchFamily="18" charset="0"/>
              </a:rPr>
              <a:t>walk in love</a:t>
            </a:r>
            <a:r>
              <a:rPr lang="en-US" sz="2400" b="1" dirty="0" smtClean="0">
                <a:latin typeface="Cambria" pitchFamily="18" charset="0"/>
              </a:rPr>
              <a:t>” with Christ as their example.  This suggests that such love requires that all forms of  immorality and filthy speech not even be named among the Ephesians. </a:t>
            </a:r>
          </a:p>
          <a:p>
            <a:pPr indent="457200">
              <a:spcAft>
                <a:spcPts val="1200"/>
              </a:spcAft>
            </a:pPr>
            <a:r>
              <a:rPr lang="en-US" sz="2400" b="1" dirty="0" smtClean="0">
                <a:latin typeface="Cambria" pitchFamily="18" charset="0"/>
              </a:rPr>
              <a:t>Since the wrath of God is to come upon the sons of disobedience, Christians must not be deceived by nor partake with those who engage in such evil deeds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ch5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all believers are to “be subject to one another in the fear of Christ”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this mutual submission takes different forms.  The wife is to support and honor her husband through genuine respect (</a:t>
            </a:r>
            <a:r>
              <a:rPr lang="en-US" sz="2400" b="1" dirty="0" smtClean="0">
                <a:effectLst>
                  <a:outerShdw blurRad="38100" dist="38100" dir="2700000" algn="tl">
                    <a:srgbClr val="000000">
                      <a:alpha val="43137"/>
                    </a:srgbClr>
                  </a:outerShdw>
                </a:effectLst>
                <a:latin typeface="Cambria" pitchFamily="18" charset="0"/>
              </a:rPr>
              <a:t>5:22-24</a:t>
            </a:r>
            <a:r>
              <a:rPr lang="en-US" sz="2400" b="1" dirty="0" smtClean="0">
                <a:latin typeface="Cambria" pitchFamily="18" charset="0"/>
              </a:rPr>
              <a:t>).  And the husband is to cherish and honor his wife through true love (</a:t>
            </a:r>
            <a:r>
              <a:rPr lang="en-US" sz="2400" b="1" dirty="0" smtClean="0">
                <a:effectLst>
                  <a:outerShdw blurRad="38100" dist="38100" dir="2700000" algn="tl">
                    <a:srgbClr val="000000">
                      <a:alpha val="43137"/>
                    </a:srgbClr>
                  </a:outerShdw>
                </a:effectLst>
                <a:latin typeface="Cambria" pitchFamily="18" charset="0"/>
              </a:rPr>
              <a:t>5:25-27</a:t>
            </a:r>
            <a:r>
              <a:rPr lang="en-US" sz="2400" b="1" dirty="0" smtClean="0">
                <a:latin typeface="Cambria" pitchFamily="18" charset="0"/>
              </a:rPr>
              <a:t>).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It seems so basic, doesn’t it?  At first glance it could appear that husbands have the easier role.  Yet when Paul describes the quality of love for which the husband must strive, we realize what a heavy burden of responsibility is placed on him in his leadership role.  Paul refers to </a:t>
            </a:r>
            <a:r>
              <a:rPr lang="en-US" sz="2400" b="1" i="1" dirty="0" smtClean="0">
                <a:effectLst>
                  <a:outerShdw blurRad="38100" dist="38100" dir="2700000" algn="tl">
                    <a:srgbClr val="000000">
                      <a:alpha val="43137"/>
                    </a:srgbClr>
                  </a:outerShdw>
                </a:effectLst>
                <a:latin typeface="Cambria" pitchFamily="18" charset="0"/>
              </a:rPr>
              <a:t>agape love</a:t>
            </a:r>
            <a:r>
              <a:rPr lang="en-US" sz="2400" b="1" dirty="0" smtClean="0">
                <a:latin typeface="Cambria" pitchFamily="18" charset="0"/>
              </a:rPr>
              <a:t>—the kind of love that seeks the highest good of the other, even at the price of one’s own comfort, safety, and benefit.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5:25 – 27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not the word for sexual intimacy (</a:t>
            </a:r>
            <a:r>
              <a:rPr lang="en-US" sz="2400" b="1" i="1" dirty="0" smtClean="0">
                <a:effectLst>
                  <a:outerShdw blurRad="38100" dist="38100" dir="2700000" algn="tl">
                    <a:srgbClr val="000000">
                      <a:alpha val="43137"/>
                    </a:srgbClr>
                  </a:outerShdw>
                </a:effectLst>
                <a:latin typeface="Cambria" pitchFamily="18" charset="0"/>
              </a:rPr>
              <a:t>eros</a:t>
            </a:r>
            <a:r>
              <a:rPr lang="en-US" sz="2400" b="1" dirty="0" smtClean="0">
                <a:latin typeface="Cambria" pitchFamily="18" charset="0"/>
              </a:rPr>
              <a:t>), which can be a self-seeking, passionate love.  Nor is it the word </a:t>
            </a:r>
            <a:r>
              <a:rPr lang="en-US" sz="2400" b="1" i="1" dirty="0" smtClean="0">
                <a:effectLst>
                  <a:outerShdw blurRad="38100" dist="38100" dir="2700000" algn="tl">
                    <a:srgbClr val="000000">
                      <a:alpha val="43137"/>
                    </a:srgbClr>
                  </a:outerShdw>
                </a:effectLst>
                <a:latin typeface="Cambria" pitchFamily="18" charset="0"/>
              </a:rPr>
              <a:t>philia</a:t>
            </a:r>
            <a:r>
              <a:rPr lang="en-US" sz="2400" b="1" dirty="0" smtClean="0">
                <a:latin typeface="Cambria" pitchFamily="18" charset="0"/>
              </a:rPr>
              <a:t>, which is the affection and closeness one feels in two-way love, as in a friendship or partnership.    </a:t>
            </a:r>
          </a:p>
          <a:p>
            <a:pPr indent="457200">
              <a:spcAft>
                <a:spcPts val="1200"/>
              </a:spcAft>
            </a:pPr>
            <a:r>
              <a:rPr lang="en-US" sz="2400" b="1" dirty="0" smtClean="0">
                <a:latin typeface="Cambria" pitchFamily="18" charset="0"/>
              </a:rPr>
              <a:t>Husbands are called to unconditional, self-sacrificial love: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No wonder Paul points to Jesus Christ as the perfect example of the kind of love expected of godly husbands.  </a:t>
            </a:r>
          </a:p>
          <a:p>
            <a:pPr indent="457200">
              <a:spcAft>
                <a:spcPts val="1200"/>
              </a:spcAft>
            </a:pPr>
            <a:r>
              <a:rPr lang="en-US" sz="2400" b="1" dirty="0" smtClean="0">
                <a:latin typeface="Cambria" pitchFamily="18" charset="0"/>
              </a:rPr>
              <a:t>Authentic Christlike love has several dimensions:  surrendering, sanctifying, forgiving, and honoring               (</a:t>
            </a:r>
            <a:r>
              <a:rPr lang="en-US" sz="2400" b="1" dirty="0" smtClean="0">
                <a:effectLst>
                  <a:outerShdw blurRad="38100" dist="38100" dir="2700000" algn="tl">
                    <a:srgbClr val="000000">
                      <a:alpha val="43137"/>
                    </a:srgbClr>
                  </a:outerShdw>
                </a:effectLst>
                <a:latin typeface="Cambria" pitchFamily="18" charset="0"/>
              </a:rPr>
              <a:t>5:25-27</a:t>
            </a:r>
            <a:r>
              <a:rPr lang="en-US" sz="2400" b="1" dirty="0" smtClean="0">
                <a:latin typeface="Cambria" pitchFamily="18" charset="0"/>
              </a:rPr>
              <a:t>).  Christ surrendered Himself to death on the cross for our eternal good.  He cleansed us and freed us from sin so that we would be set apart for Him.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5:25 – 27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51202" name="Picture 2" descr="What Does Ephesians 5:25 Mean?"/>
          <p:cNvPicPr>
            <a:picLocks noChangeAspect="1" noChangeArrowheads="1"/>
          </p:cNvPicPr>
          <p:nvPr/>
        </p:nvPicPr>
        <p:blipFill>
          <a:blip r:embed="rId2" cstate="print"/>
          <a:srcRect l="4552" t="2428" r="1669" b="2883"/>
          <a:stretch>
            <a:fillRect/>
          </a:stretch>
        </p:blipFill>
        <p:spPr bwMode="auto">
          <a:xfrm>
            <a:off x="609600" y="381000"/>
            <a:ext cx="7848600" cy="5943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amond(out)">
                                      <p:cBhvr>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Christ perfects and beautifies us with His own radiant glory, readying us to be with Him always when He returns.  Paul explains this love beautifully and succinctly in </a:t>
            </a:r>
            <a:r>
              <a:rPr lang="en-US" sz="2400" b="1" dirty="0" smtClean="0">
                <a:effectLst>
                  <a:outerShdw blurRad="38100" dist="38100" dir="2700000" algn="tl">
                    <a:srgbClr val="000000">
                      <a:alpha val="43137"/>
                    </a:srgbClr>
                  </a:outerShdw>
                </a:effectLst>
                <a:latin typeface="Cambria" pitchFamily="18" charset="0"/>
              </a:rPr>
              <a:t>Philippians 2:4-8</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KJV</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p>
          <a:p>
            <a:pPr indent="457200">
              <a:spcAft>
                <a:spcPts val="1200"/>
              </a:spcAft>
            </a:pPr>
            <a:r>
              <a:rPr lang="en-US" sz="2400" b="1" dirty="0" smtClean="0">
                <a:latin typeface="Cambria" pitchFamily="18" charset="0"/>
              </a:rPr>
              <a:t>“Look not every man on his own things, but every man also on the things of others.  </a:t>
            </a:r>
            <a:r>
              <a:rPr lang="en-US" sz="2400" b="1" baseline="30000" dirty="0" smtClean="0">
                <a:effectLst>
                  <a:outerShdw blurRad="38100" dist="38100" dir="2700000" algn="tl">
                    <a:srgbClr val="000000">
                      <a:alpha val="43137"/>
                    </a:srgbClr>
                  </a:outerShdw>
                </a:effectLst>
                <a:latin typeface="Cambria" pitchFamily="18" charset="0"/>
              </a:rPr>
              <a:t>5</a:t>
            </a:r>
            <a:r>
              <a:rPr lang="en-US" sz="2400" b="1" dirty="0" smtClean="0">
                <a:latin typeface="Cambria" pitchFamily="18" charset="0"/>
              </a:rPr>
              <a:t>Let this mind be in you, which was also in Christ Jesus:  </a:t>
            </a:r>
            <a:r>
              <a:rPr lang="en-US" sz="2400" b="1" baseline="30000" dirty="0" smtClean="0">
                <a:effectLst>
                  <a:outerShdw blurRad="38100" dist="38100" dir="2700000" algn="tl">
                    <a:srgbClr val="000000">
                      <a:alpha val="43137"/>
                    </a:srgbClr>
                  </a:outerShdw>
                </a:effectLst>
                <a:latin typeface="Cambria" pitchFamily="18" charset="0"/>
              </a:rPr>
              <a:t>6</a:t>
            </a:r>
            <a:r>
              <a:rPr lang="en-US" sz="2400" b="1" dirty="0" smtClean="0">
                <a:latin typeface="Cambria" pitchFamily="18" charset="0"/>
              </a:rPr>
              <a:t>Who, being in the form of God, thought it not robbery to be equal with God:  </a:t>
            </a:r>
            <a:r>
              <a:rPr lang="en-US" sz="2400" b="1" baseline="30000" dirty="0" smtClean="0">
                <a:effectLst>
                  <a:outerShdw blurRad="38100" dist="38100" dir="2700000" algn="tl">
                    <a:srgbClr val="000000">
                      <a:alpha val="43137"/>
                    </a:srgbClr>
                  </a:outerShdw>
                </a:effectLst>
                <a:latin typeface="Cambria" pitchFamily="18" charset="0"/>
              </a:rPr>
              <a:t>7</a:t>
            </a:r>
            <a:r>
              <a:rPr lang="en-US" sz="2400" b="1" dirty="0" smtClean="0">
                <a:latin typeface="Cambria" pitchFamily="18" charset="0"/>
              </a:rPr>
              <a:t>But made himself of no reputation, and took upon him the form of a servant, and was made in the likeness of men:  </a:t>
            </a:r>
            <a:r>
              <a:rPr lang="en-US" sz="2400" b="1" baseline="30000" dirty="0" smtClean="0">
                <a:effectLst>
                  <a:outerShdw blurRad="38100" dist="38100" dir="2700000" algn="tl">
                    <a:srgbClr val="000000">
                      <a:alpha val="43137"/>
                    </a:srgbClr>
                  </a:outerShdw>
                </a:effectLst>
                <a:latin typeface="Cambria" pitchFamily="18" charset="0"/>
              </a:rPr>
              <a:t>8</a:t>
            </a:r>
            <a:r>
              <a:rPr lang="en-US" sz="2400" b="1" dirty="0" smtClean="0">
                <a:latin typeface="Cambria" pitchFamily="18" charset="0"/>
              </a:rPr>
              <a:t>And being found in fashion as a man, he humbled himself, and became obedient unto death, even the death of the cross.”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5:25 – 27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Therefore, in submission to God, every husband must exercise extreme humility and be willing to give up whatever is needed for the sake of his wife.  Husbands, if your love isn’t sacrificial, your wife knows it.  If you are selfish in your relationship with her, it will have a negative impact on your entire marriage.     </a:t>
            </a:r>
          </a:p>
          <a:p>
            <a:pPr indent="457200">
              <a:spcAft>
                <a:spcPts val="1200"/>
              </a:spcAft>
            </a:pPr>
            <a:r>
              <a:rPr lang="en-US" sz="2400" b="1" dirty="0" smtClean="0">
                <a:latin typeface="Cambria" pitchFamily="18" charset="0"/>
              </a:rPr>
              <a:t>If you’re unwilling to give up whatever is necessary for her, she can tell.  It makes her responsibility of submission that much more difficult.  This can make the whole relationship begin a downward spiral.  The solution?  </a:t>
            </a:r>
            <a:r>
              <a:rPr lang="en-US" sz="2400" b="1" i="1" dirty="0" smtClean="0">
                <a:latin typeface="Cambria" pitchFamily="18" charset="0"/>
              </a:rPr>
              <a:t>Husbands, love your wives as Christ loved the Church!</a:t>
            </a:r>
            <a:r>
              <a:rPr lang="en-US" sz="2400" b="1" dirty="0" smtClean="0">
                <a:latin typeface="Cambria" pitchFamily="18" charset="0"/>
              </a:rPr>
              <a:t>  </a:t>
            </a:r>
          </a:p>
          <a:p>
            <a:pPr indent="457200">
              <a:spcAft>
                <a:spcPts val="1200"/>
              </a:spcAft>
            </a:pPr>
            <a:r>
              <a:rPr lang="en-US" sz="2400" b="1" dirty="0" smtClean="0">
                <a:latin typeface="Cambria" pitchFamily="18" charset="0"/>
              </a:rPr>
              <a:t>This love will also cause a husband to have a </a:t>
            </a:r>
            <a:r>
              <a:rPr lang="en-US" sz="2400" b="1" i="1" dirty="0" smtClean="0">
                <a:effectLst>
                  <a:outerShdw blurRad="38100" dist="38100" dir="2700000" algn="tl">
                    <a:srgbClr val="000000">
                      <a:alpha val="43137"/>
                    </a:srgbClr>
                  </a:outerShdw>
                </a:effectLst>
                <a:latin typeface="Cambria" pitchFamily="18" charset="0"/>
              </a:rPr>
              <a:t>sanctifying</a:t>
            </a:r>
            <a:r>
              <a:rPr lang="en-US" sz="2400" b="1" dirty="0" smtClean="0">
                <a:latin typeface="Cambria" pitchFamily="18" charset="0"/>
              </a:rPr>
              <a:t> influence on his wife (</a:t>
            </a:r>
            <a:r>
              <a:rPr lang="en-US" sz="2400" b="1" dirty="0" smtClean="0">
                <a:effectLst>
                  <a:outerShdw blurRad="38100" dist="38100" dir="2700000" algn="tl">
                    <a:srgbClr val="000000">
                      <a:alpha val="43137"/>
                    </a:srgbClr>
                  </a:outerShdw>
                </a:effectLst>
                <a:latin typeface="Cambria" pitchFamily="18" charset="0"/>
              </a:rPr>
              <a:t>5:26</a:t>
            </a:r>
            <a:r>
              <a:rPr lang="en-US" sz="2400" b="1" dirty="0" smtClean="0">
                <a:latin typeface="Cambria" pitchFamily="18" charset="0"/>
              </a:rPr>
              <a:t>).  He will encourage her growth—intellectually, emotionally, and spiritually.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5:25 – 27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Just as Christ’s relationship with His church promotes spiritual growth, so husbands are expected to nurture positive growth in their wives.  This might mean freeing up time for your wife to exercise her own gifts, talents, and interests.  It certainly means helping her through her hurts, caring about her wounds, being at her side when she needs someone to lean on—anything that contributes to her wholeness and well-being.     </a:t>
            </a:r>
          </a:p>
          <a:p>
            <a:pPr indent="457200">
              <a:spcAft>
                <a:spcPts val="1200"/>
              </a:spcAft>
            </a:pPr>
            <a:r>
              <a:rPr lang="en-US" sz="2400" b="1" dirty="0" smtClean="0">
                <a:latin typeface="Cambria" pitchFamily="18" charset="0"/>
              </a:rPr>
              <a:t>Loving like Christ loves the church also means </a:t>
            </a:r>
            <a:r>
              <a:rPr lang="en-US" sz="2400" b="1" i="1" dirty="0" smtClean="0">
                <a:effectLst>
                  <a:outerShdw blurRad="38100" dist="38100" dir="2700000" algn="tl">
                    <a:srgbClr val="000000">
                      <a:alpha val="43137"/>
                    </a:srgbClr>
                  </a:outerShdw>
                </a:effectLst>
                <a:latin typeface="Cambria" pitchFamily="18" charset="0"/>
              </a:rPr>
              <a:t>forgiving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5:26</a:t>
            </a:r>
            <a:r>
              <a:rPr lang="en-US" sz="2400" b="1" dirty="0" smtClean="0">
                <a:latin typeface="Cambria" pitchFamily="18" charset="0"/>
              </a:rPr>
              <a:t>).  A Christlike husband will embrace grace rather than hold grudges.  He will extend compassion rather than blame and shame.  He will accept and value his wife for who she is rather than demand perfection.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5:25 – 27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3" name="Picture 2" descr="5 - 26 washing.jpg"/>
          <p:cNvPicPr>
            <a:picLocks noChangeAspect="1"/>
          </p:cNvPicPr>
          <p:nvPr/>
        </p:nvPicPr>
        <p:blipFill>
          <a:blip r:embed="rId2" cstate="print"/>
          <a:srcRect t="2222" b="8889"/>
          <a:stretch>
            <a:fillRect/>
          </a:stretch>
        </p:blipFill>
        <p:spPr>
          <a:xfrm>
            <a:off x="1828800" y="228600"/>
            <a:ext cx="5562600" cy="644939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Just as Christ cleansed us in order to present the church to Himself spotless and blameless (</a:t>
            </a:r>
            <a:r>
              <a:rPr lang="en-US" sz="2400" b="1" dirty="0" smtClean="0">
                <a:effectLst>
                  <a:outerShdw blurRad="38100" dist="38100" dir="2700000" algn="tl">
                    <a:srgbClr val="000000">
                      <a:alpha val="43137"/>
                    </a:srgbClr>
                  </a:outerShdw>
                </a:effectLst>
                <a:latin typeface="Cambria" pitchFamily="18" charset="0"/>
              </a:rPr>
              <a:t>5:26-27</a:t>
            </a:r>
            <a:r>
              <a:rPr lang="en-US" sz="2400" b="1" dirty="0" smtClean="0">
                <a:latin typeface="Cambria" pitchFamily="18" charset="0"/>
              </a:rPr>
              <a:t>), so also husbands must extend grace and mercy to their wives.     </a:t>
            </a:r>
          </a:p>
          <a:p>
            <a:pPr indent="457200">
              <a:spcAft>
                <a:spcPts val="1200"/>
              </a:spcAft>
            </a:pPr>
            <a:r>
              <a:rPr lang="en-US" sz="2400" b="1" dirty="0" smtClean="0">
                <a:latin typeface="Cambria" pitchFamily="18" charset="0"/>
              </a:rPr>
              <a:t>Finally, husbands must </a:t>
            </a:r>
            <a:r>
              <a:rPr lang="en-US" sz="2400" b="1" i="1" dirty="0" smtClean="0">
                <a:effectLst>
                  <a:outerShdw blurRad="38100" dist="38100" dir="2700000" algn="tl">
                    <a:srgbClr val="000000">
                      <a:alpha val="43137"/>
                    </a:srgbClr>
                  </a:outerShdw>
                </a:effectLst>
                <a:latin typeface="Cambria" pitchFamily="18" charset="0"/>
              </a:rPr>
              <a:t>honor</a:t>
            </a:r>
            <a:r>
              <a:rPr lang="en-US" sz="2400" b="1" dirty="0" smtClean="0">
                <a:latin typeface="Cambria" pitchFamily="18" charset="0"/>
              </a:rPr>
              <a:t> their wives, recognizing them as precious gifts from God (</a:t>
            </a:r>
            <a:r>
              <a:rPr lang="en-US" sz="2400" b="1" dirty="0" smtClean="0">
                <a:effectLst>
                  <a:outerShdw blurRad="38100" dist="38100" dir="2700000" algn="tl">
                    <a:srgbClr val="000000">
                      <a:alpha val="43137"/>
                    </a:srgbClr>
                  </a:outerShdw>
                </a:effectLst>
                <a:latin typeface="Cambria" pitchFamily="18" charset="0"/>
              </a:rPr>
              <a:t>5:27</a:t>
            </a:r>
            <a:r>
              <a:rPr lang="en-US" sz="2400" b="1" dirty="0" smtClean="0">
                <a:latin typeface="Cambria" pitchFamily="18" charset="0"/>
              </a:rPr>
              <a:t>).  Just as Christ seeks to display the church in all her glory, a husband should also seek to honor his wife in a way that demonstrates his love for her.  </a:t>
            </a:r>
          </a:p>
          <a:p>
            <a:pPr indent="457200">
              <a:spcAft>
                <a:spcPts val="1200"/>
              </a:spcAft>
            </a:pPr>
            <a:r>
              <a:rPr lang="en-US" sz="2400" b="1" dirty="0" smtClean="0">
                <a:latin typeface="Cambria" pitchFamily="18" charset="0"/>
              </a:rPr>
              <a:t>The apostle Peter puts it plainly when he writes that a husband must </a:t>
            </a:r>
            <a:r>
              <a:rPr lang="en-US" sz="2400" b="1" i="1" dirty="0" smtClean="0">
                <a:latin typeface="Cambria" pitchFamily="18" charset="0"/>
              </a:rPr>
              <a:t>“show her honor as a fellow heir of the grace of life”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1Peter 3:7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5:25 – 27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44764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28</a:t>
            </a:r>
            <a:r>
              <a:rPr lang="en-US" sz="2800" i="1" dirty="0" smtClean="0">
                <a:latin typeface="Georgia" pitchFamily="18" charset="0"/>
              </a:rPr>
              <a:t>In this same way, husbands ought to love their wives as their own bodies.  He who loves his wife loves himself.  </a:t>
            </a:r>
            <a:r>
              <a:rPr lang="en-US" sz="2800" b="1" baseline="30000" dirty="0" smtClean="0">
                <a:effectLst>
                  <a:outerShdw blurRad="38100" dist="38100" dir="2700000" algn="tl">
                    <a:srgbClr val="000000">
                      <a:alpha val="43137"/>
                    </a:srgbClr>
                  </a:outerShdw>
                </a:effectLst>
                <a:latin typeface="Georgia" pitchFamily="18" charset="0"/>
              </a:rPr>
              <a:t>29</a:t>
            </a:r>
            <a:r>
              <a:rPr lang="en-US" sz="2800" i="1" dirty="0" smtClean="0">
                <a:latin typeface="Georgia" pitchFamily="18" charset="0"/>
              </a:rPr>
              <a:t>After all, no one ever hated their own body, but they feed and care for their body, just as Christ does the church— </a:t>
            </a:r>
            <a:r>
              <a:rPr lang="en-US" sz="2800" b="1" baseline="30000" dirty="0" smtClean="0">
                <a:effectLst>
                  <a:outerShdw blurRad="38100" dist="38100" dir="2700000" algn="tl">
                    <a:srgbClr val="000000">
                      <a:alpha val="43137"/>
                    </a:srgbClr>
                  </a:outerShdw>
                </a:effectLst>
                <a:latin typeface="Georgia" pitchFamily="18" charset="0"/>
              </a:rPr>
              <a:t>30</a:t>
            </a:r>
            <a:r>
              <a:rPr lang="en-US" sz="2800" i="1" dirty="0" smtClean="0">
                <a:latin typeface="Georgia" pitchFamily="18" charset="0"/>
              </a:rPr>
              <a:t>for we are members of his body.  </a:t>
            </a:r>
            <a:r>
              <a:rPr lang="en-US" sz="2800" b="1" baseline="30000" dirty="0" smtClean="0">
                <a:effectLst>
                  <a:outerShdw blurRad="38100" dist="38100" dir="2700000" algn="tl">
                    <a:srgbClr val="000000">
                      <a:alpha val="43137"/>
                    </a:srgbClr>
                  </a:outerShdw>
                </a:effectLst>
                <a:latin typeface="Georgia" pitchFamily="18" charset="0"/>
              </a:rPr>
              <a:t>31</a:t>
            </a:r>
            <a:r>
              <a:rPr lang="en-US" sz="2800" i="1" dirty="0" smtClean="0">
                <a:latin typeface="Georgia" pitchFamily="18" charset="0"/>
              </a:rPr>
              <a:t>“For this reason a man will leave his father and mother and be united to his wife, and the two will become one flesh.”  </a:t>
            </a:r>
            <a:r>
              <a:rPr lang="en-US" sz="2800" b="1" baseline="30000" dirty="0" smtClean="0">
                <a:effectLst>
                  <a:outerShdw blurRad="38100" dist="38100" dir="2700000" algn="tl">
                    <a:srgbClr val="000000">
                      <a:alpha val="43137"/>
                    </a:srgbClr>
                  </a:outerShdw>
                </a:effectLst>
                <a:latin typeface="Georgia" pitchFamily="18" charset="0"/>
              </a:rPr>
              <a:t>32</a:t>
            </a:r>
            <a:r>
              <a:rPr lang="en-US" sz="2800" i="1" dirty="0" smtClean="0">
                <a:latin typeface="Georgia" pitchFamily="18" charset="0"/>
              </a:rPr>
              <a:t>This is a profound mystery—but I am talking about Christ and the church.  </a:t>
            </a:r>
            <a:r>
              <a:rPr lang="en-US" sz="2800" b="1" baseline="30000" dirty="0" smtClean="0">
                <a:effectLst>
                  <a:outerShdw blurRad="38100" dist="38100" dir="2700000" algn="tl">
                    <a:srgbClr val="000000">
                      <a:alpha val="43137"/>
                    </a:srgbClr>
                  </a:outerShdw>
                </a:effectLst>
                <a:latin typeface="Georgia" pitchFamily="18" charset="0"/>
              </a:rPr>
              <a:t>33</a:t>
            </a:r>
            <a:r>
              <a:rPr lang="en-US" sz="2800" i="1" dirty="0" smtClean="0">
                <a:latin typeface="Georgia" pitchFamily="18" charset="0"/>
              </a:rPr>
              <a:t>However, each one of you also must love his wife as he loves himself, and the wife must respect her husband.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5:28 – 33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addition to the analogy of Christ’s love for the church, Paul presents another manner in which a husband is to love his wife: A man is to love his wife as he would love his own body (</a:t>
            </a:r>
            <a:r>
              <a:rPr lang="en-US" sz="2400" b="1" dirty="0" smtClean="0">
                <a:effectLst>
                  <a:outerShdw blurRad="38100" dist="38100" dir="2700000" algn="tl">
                    <a:srgbClr val="000000">
                      <a:alpha val="43137"/>
                    </a:srgbClr>
                  </a:outerShdw>
                </a:effectLst>
                <a:latin typeface="Cambria" pitchFamily="18" charset="0"/>
              </a:rPr>
              <a:t>5:28</a:t>
            </a:r>
            <a:r>
              <a:rPr lang="en-US" sz="2400" b="1" dirty="0" smtClean="0">
                <a:latin typeface="Cambria" pitchFamily="18" charset="0"/>
              </a:rPr>
              <a:t>).  The way a man treats his wife reflects a lot about his own character, integrity, and self-respect.     </a:t>
            </a:r>
          </a:p>
          <a:p>
            <a:pPr indent="457200">
              <a:spcAft>
                <a:spcPts val="1200"/>
              </a:spcAft>
            </a:pPr>
            <a:r>
              <a:rPr lang="en-US" sz="2400" b="1" dirty="0" smtClean="0">
                <a:latin typeface="Cambria" pitchFamily="18" charset="0"/>
              </a:rPr>
              <a:t>A loving husband will nourish and cherish his wife, just as he takes care of his own body.  A godly husband will help his wife feel fulfilled, grow toward maturity, and deepen her love for the Lord.  He will tenderly and warmly affirm her through both emotional reassurance and physical affection.  </a:t>
            </a:r>
          </a:p>
          <a:p>
            <a:pPr indent="457200">
              <a:spcAft>
                <a:spcPts val="1200"/>
              </a:spcAft>
            </a:pPr>
            <a:r>
              <a:rPr lang="en-US" sz="2400" b="1" dirty="0" smtClean="0">
                <a:latin typeface="Cambria" pitchFamily="18" charset="0"/>
              </a:rPr>
              <a:t>He will wrap his arms of protection around her when she is fearful and extend his hands of provision toward her when she has needs.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5:28 – 33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Since we have passed from darkness to light in coming to Christ, we should also “</a:t>
            </a:r>
            <a:r>
              <a:rPr lang="en-US" sz="2400" b="1" dirty="0" smtClean="0">
                <a:effectLst>
                  <a:outerShdw blurRad="38100" dist="38100" dir="2700000" algn="tl">
                    <a:srgbClr val="000000">
                      <a:alpha val="43137"/>
                    </a:srgbClr>
                  </a:outerShdw>
                </a:effectLst>
                <a:latin typeface="Cambria" pitchFamily="18" charset="0"/>
              </a:rPr>
              <a:t>walk as children of light</a:t>
            </a:r>
            <a:r>
              <a:rPr lang="en-US" sz="2400" b="1" dirty="0" smtClean="0">
                <a:latin typeface="Cambria" pitchFamily="18" charset="0"/>
              </a:rPr>
              <a:t>.” This includes producing the fruit of the Spirit such as goodness, righteousness and truth, thereby demonstrating what is acceptable to the Lord.  As Christians, we are not to participate in the shameful works of darkness, but instead must expose them.  This we do by letting Christ’s light shine in us, thus exposing the darkness by way of contrast (</a:t>
            </a:r>
            <a:r>
              <a:rPr lang="en-US" sz="2400" b="1" dirty="0" smtClean="0">
                <a:effectLst>
                  <a:outerShdw blurRad="38100" dist="38100" dir="2700000" algn="tl">
                    <a:srgbClr val="000000">
                      <a:alpha val="43137"/>
                    </a:srgbClr>
                  </a:outerShdw>
                </a:effectLst>
                <a:latin typeface="Cambria" pitchFamily="18" charset="0"/>
              </a:rPr>
              <a:t>7-14</a:t>
            </a:r>
            <a:r>
              <a:rPr lang="en-US" sz="2400" b="1" dirty="0" smtClean="0">
                <a:latin typeface="Cambria" pitchFamily="18" charset="0"/>
              </a:rPr>
              <a:t>).</a:t>
            </a:r>
          </a:p>
          <a:p>
            <a:pPr indent="457200">
              <a:spcAft>
                <a:spcPts val="1200"/>
              </a:spcAft>
            </a:pPr>
            <a:r>
              <a:rPr lang="en-US" sz="2400" b="1" dirty="0" smtClean="0">
                <a:latin typeface="Cambria" pitchFamily="18" charset="0"/>
              </a:rPr>
              <a:t>As the days are evil and the time is short, Christians must “</a:t>
            </a:r>
            <a:r>
              <a:rPr lang="en-US" sz="2400" b="1" dirty="0" smtClean="0">
                <a:effectLst>
                  <a:outerShdw blurRad="38100" dist="38100" dir="2700000" algn="tl">
                    <a:srgbClr val="000000">
                      <a:alpha val="43137"/>
                    </a:srgbClr>
                  </a:outerShdw>
                </a:effectLst>
                <a:latin typeface="Cambria" pitchFamily="18" charset="0"/>
              </a:rPr>
              <a:t>walk as wise</a:t>
            </a:r>
            <a:r>
              <a:rPr lang="en-US" sz="2400" b="1" dirty="0" smtClean="0">
                <a:latin typeface="Cambria" pitchFamily="18" charset="0"/>
              </a:rPr>
              <a:t>” and make the best use of time. This requires an understanding of the Lord’s will.  Christians are also to be filled with the Spirit, as evidenced by singing together, praying with thanksgiving, and submitting to one another in the fear of God (</a:t>
            </a:r>
            <a:r>
              <a:rPr lang="en-US" sz="2400" b="1" dirty="0" smtClean="0">
                <a:effectLst>
                  <a:outerShdw blurRad="38100" dist="38100" dir="2700000" algn="tl">
                    <a:srgbClr val="000000">
                      <a:alpha val="43137"/>
                    </a:srgbClr>
                  </a:outerShdw>
                </a:effectLst>
                <a:latin typeface="Cambria" pitchFamily="18" charset="0"/>
              </a:rPr>
              <a:t>15-21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ch5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descr="5 - 30 His Body.jpg"/>
          <p:cNvPicPr>
            <a:picLocks noChangeAspect="1"/>
          </p:cNvPicPr>
          <p:nvPr/>
        </p:nvPicPr>
        <p:blipFill>
          <a:blip r:embed="rId2" cstate="print"/>
          <a:srcRect l="9565" r="12174"/>
          <a:stretch>
            <a:fillRect/>
          </a:stretch>
        </p:blipFill>
        <p:spPr>
          <a:xfrm>
            <a:off x="533400" y="990600"/>
            <a:ext cx="8068235"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other words, nothing a husband does should reflect a greater love for himself than that which he has for her.  When a husband models these things, his wife will have no trouble submitting to him.  How could she?       </a:t>
            </a:r>
          </a:p>
          <a:p>
            <a:pPr indent="457200">
              <a:spcAft>
                <a:spcPts val="1200"/>
              </a:spcAft>
            </a:pPr>
            <a:r>
              <a:rPr lang="en-US" sz="2400" b="1" dirty="0" smtClean="0">
                <a:latin typeface="Cambria" pitchFamily="18" charset="0"/>
              </a:rPr>
              <a:t>Paul returns to his original analogy of Christ and the church, pointing out an even deeper and more profound purpose for the marriage relationship.  Not only is the love of Christ for the church a model for marriage, but the husband-and-wife relationship is meant to be lived in such a way that it points people to Christ.</a:t>
            </a:r>
          </a:p>
          <a:p>
            <a:pPr indent="457200">
              <a:spcAft>
                <a:spcPts val="1200"/>
              </a:spcAft>
            </a:pPr>
            <a:r>
              <a:rPr lang="en-US" sz="2400" b="1" dirty="0" smtClean="0">
                <a:latin typeface="Cambria" pitchFamily="18" charset="0"/>
              </a:rPr>
              <a:t>Christ tenderly cares for us as He does His own body—because we are His body (</a:t>
            </a:r>
            <a:r>
              <a:rPr lang="en-US" sz="2400" b="1" dirty="0" smtClean="0">
                <a:effectLst>
                  <a:outerShdw blurRad="38100" dist="38100" dir="2700000" algn="tl">
                    <a:srgbClr val="000000">
                      <a:alpha val="43137"/>
                    </a:srgbClr>
                  </a:outerShdw>
                </a:effectLst>
                <a:latin typeface="Cambria" pitchFamily="18" charset="0"/>
              </a:rPr>
              <a:t>1Cor 12:27</a:t>
            </a:r>
            <a:r>
              <a:rPr lang="en-US" sz="2400" b="1" dirty="0" smtClean="0">
                <a:latin typeface="Cambria" pitchFamily="18" charset="0"/>
              </a:rPr>
              <a:t>).  Because He saved us and made us a new creation in Him (</a:t>
            </a:r>
            <a:r>
              <a:rPr lang="en-US" sz="2400" b="1" dirty="0" smtClean="0">
                <a:effectLst>
                  <a:outerShdw blurRad="38100" dist="38100" dir="2700000" algn="tl">
                    <a:srgbClr val="000000">
                      <a:alpha val="43137"/>
                    </a:srgbClr>
                  </a:outerShdw>
                </a:effectLst>
                <a:latin typeface="Cambria" pitchFamily="18" charset="0"/>
              </a:rPr>
              <a:t>2Cor 5:17</a:t>
            </a:r>
            <a:r>
              <a:rPr lang="en-US" sz="2400" b="1" dirty="0" smtClean="0">
                <a:latin typeface="Cambria" pitchFamily="18" charset="0"/>
              </a:rPr>
              <a:t>), we are as much one with Him as a husband and wife are “</a:t>
            </a:r>
            <a:r>
              <a:rPr lang="en-US" sz="2400" b="1" dirty="0" smtClean="0">
                <a:effectLst>
                  <a:outerShdw blurRad="38100" dist="38100" dir="2700000" algn="tl">
                    <a:srgbClr val="000000">
                      <a:alpha val="43137"/>
                    </a:srgbClr>
                  </a:outerShdw>
                </a:effectLst>
                <a:latin typeface="Cambria" pitchFamily="18" charset="0"/>
              </a:rPr>
              <a:t>one flesh</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5:28 – 33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bond with Christ cannot be dissolved.  And because the marriage relationship represents our permanent union with Christ, God does not want it dissolved either.  He created marriage to be a powerful witness to His work of reconciliation and unity.  This is why Paul refers back to </a:t>
            </a:r>
            <a:r>
              <a:rPr lang="en-US" sz="2400" b="1" dirty="0" smtClean="0">
                <a:effectLst>
                  <a:outerShdw blurRad="38100" dist="38100" dir="2700000" algn="tl">
                    <a:srgbClr val="000000">
                      <a:alpha val="43137"/>
                    </a:srgbClr>
                  </a:outerShdw>
                </a:effectLst>
                <a:latin typeface="Cambria" pitchFamily="18" charset="0"/>
              </a:rPr>
              <a:t>Genesis 2:24</a:t>
            </a:r>
            <a:r>
              <a:rPr lang="en-US" sz="2400" b="1" dirty="0" smtClean="0">
                <a:latin typeface="Cambria" pitchFamily="18" charset="0"/>
              </a:rPr>
              <a:t>, which speaks of the unity and permanence of marriage.  </a:t>
            </a:r>
          </a:p>
          <a:p>
            <a:pPr indent="457200">
              <a:spcAft>
                <a:spcPts val="1200"/>
              </a:spcAft>
            </a:pPr>
            <a:r>
              <a:rPr lang="en-US" sz="2400" b="1" dirty="0" smtClean="0">
                <a:latin typeface="Cambria" pitchFamily="18" charset="0"/>
              </a:rPr>
              <a:t>This intimate relationship, Paul tells us, is meant to point to Christ and His church (</a:t>
            </a:r>
            <a:r>
              <a:rPr lang="en-US" sz="2400" b="1" dirty="0" smtClean="0">
                <a:effectLst>
                  <a:outerShdw blurRad="38100" dist="38100" dir="2700000" algn="tl">
                    <a:srgbClr val="000000">
                      <a:alpha val="43137"/>
                    </a:srgbClr>
                  </a:outerShdw>
                </a:effectLst>
                <a:latin typeface="Cambria" pitchFamily="18" charset="0"/>
              </a:rPr>
              <a:t>5:31-32</a:t>
            </a:r>
            <a:r>
              <a:rPr lang="en-US" sz="2400" b="1" dirty="0" smtClean="0">
                <a:latin typeface="Cambria" pitchFamily="18" charset="0"/>
              </a:rPr>
              <a:t>).  That is, the more our marriages reflect the ideal of mutual submission—the wife respecting and helping her husband and the husband loving and honoring his wife—the more we reflect to others the mysterious relationship between Christ and believers.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5:28 – 33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9154" name="Picture 2" descr="Ephesians 5:31 Embroidery Design and They Two Shall Be One - Etsy"/>
          <p:cNvPicPr>
            <a:picLocks noChangeAspect="1" noChangeArrowheads="1"/>
          </p:cNvPicPr>
          <p:nvPr/>
        </p:nvPicPr>
        <p:blipFill>
          <a:blip r:embed="rId2" cstate="print"/>
          <a:srcRect/>
          <a:stretch>
            <a:fillRect/>
          </a:stretch>
        </p:blipFill>
        <p:spPr bwMode="auto">
          <a:xfrm>
            <a:off x="457200" y="304800"/>
            <a:ext cx="8305800" cy="612006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amond(out)">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5:33</a:t>
            </a:r>
            <a:r>
              <a:rPr lang="en-US" sz="2400" b="1" dirty="0" smtClean="0">
                <a:latin typeface="Cambria" pitchFamily="18" charset="0"/>
              </a:rPr>
              <a:t>, Paul summarizes his essential message to husbands and wives regarding how to exercise mutual submission toward one another: </a:t>
            </a:r>
            <a:r>
              <a:rPr lang="en-US" sz="2400" b="1" i="1" dirty="0" smtClean="0">
                <a:latin typeface="Cambria" pitchFamily="18" charset="0"/>
              </a:rPr>
              <a:t>“Each one of you also must love his wife as he loves himself, and the wife must respect her husband.”</a:t>
            </a:r>
            <a:r>
              <a:rPr lang="en-US" sz="2400" b="1" dirty="0" smtClean="0">
                <a:latin typeface="Cambria" pitchFamily="18" charset="0"/>
              </a:rPr>
              <a: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Love and respect . . .</a:t>
            </a:r>
            <a:r>
              <a:rPr lang="en-US" sz="2400" b="1" dirty="0" smtClean="0">
                <a:latin typeface="Cambria" pitchFamily="18" charset="0"/>
              </a:rPr>
              <a:t> these are the essential ingredients in a God-honoring, Christlike, Spirit-filled marriage.  Again, what wife wouldn’t support a husband who loved her as much as he loves himself—and as sacrificially, tenderly, and purely as Christ loves His bride?  (</a:t>
            </a:r>
            <a:r>
              <a:rPr lang="en-US" sz="2400" b="1" dirty="0" smtClean="0">
                <a:effectLst>
                  <a:outerShdw blurRad="38100" dist="38100" dir="2700000" algn="tl">
                    <a:srgbClr val="000000">
                      <a:alpha val="43137"/>
                    </a:srgbClr>
                  </a:outerShdw>
                </a:effectLst>
                <a:latin typeface="Cambria" pitchFamily="18" charset="0"/>
              </a:rPr>
              <a:t>The Church!</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5:28 – 33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5 - 27 bride.jpg"/>
          <p:cNvPicPr>
            <a:picLocks noChangeAspect="1"/>
          </p:cNvPicPr>
          <p:nvPr/>
        </p:nvPicPr>
        <p:blipFill>
          <a:blip r:embed="rId2" cstate="print"/>
          <a:stretch>
            <a:fillRect/>
          </a:stretch>
        </p:blipFill>
        <p:spPr>
          <a:xfrm>
            <a:off x="1600200" y="381000"/>
            <a:ext cx="6192506" cy="58674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1676400" y="5715000"/>
            <a:ext cx="3505200"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Lucida Calligraphy" pitchFamily="66" charset="0"/>
              </a:rPr>
              <a:t>The Church</a:t>
            </a:r>
            <a:endParaRPr lang="en-US" sz="2800" dirty="0">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Love and respect . . .</a:t>
            </a:r>
            <a:r>
              <a:rPr lang="en-US" sz="2400" b="1" dirty="0" smtClean="0">
                <a:latin typeface="Cambria" pitchFamily="18" charset="0"/>
              </a:rPr>
              <a:t> what wife wouldn’t respect and submit to a husband who followed Christ’s gentle model of servant leadership?  All of us long to be loved and respected, nourished and cherished.</a:t>
            </a:r>
          </a:p>
          <a:p>
            <a:pPr indent="457200">
              <a:spcAft>
                <a:spcPts val="1200"/>
              </a:spcAft>
            </a:pPr>
            <a:r>
              <a:rPr lang="en-US" sz="2400" b="1" dirty="0" smtClean="0">
                <a:latin typeface="Cambria" pitchFamily="18" charset="0"/>
              </a:rPr>
              <a:t>Let’s bring these attitudes and actions into our marriages and watch Christ transform them into a mirror of His wondrous grace!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5:28 – 33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5 - 33 love respect.jpg"/>
          <p:cNvPicPr>
            <a:picLocks noChangeAspect="1"/>
          </p:cNvPicPr>
          <p:nvPr/>
        </p:nvPicPr>
        <p:blipFill>
          <a:blip r:embed="rId2" cstate="print"/>
          <a:srcRect l="3333" r="2500"/>
          <a:stretch>
            <a:fillRect/>
          </a:stretch>
        </p:blipFill>
        <p:spPr>
          <a:xfrm>
            <a:off x="304800" y="857250"/>
            <a:ext cx="8610600" cy="51435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914400" y="1066800"/>
            <a:ext cx="7467600" cy="4924425"/>
          </a:xfrm>
          <a:prstGeom prst="rect">
            <a:avLst/>
          </a:prstGeom>
          <a:noFill/>
        </p:spPr>
        <p:txBody>
          <a:bodyPr wrap="square" rtlCol="0">
            <a:spAutoFit/>
          </a:bodyPr>
          <a:lstStyle/>
          <a:p>
            <a:pPr algn="ctr">
              <a:spcAft>
                <a:spcPts val="1200"/>
              </a:spcAft>
            </a:pPr>
            <a:r>
              <a:rPr lang="en-US" sz="6000" dirty="0" smtClean="0">
                <a:solidFill>
                  <a:srgbClr val="FFFF00"/>
                </a:solidFill>
                <a:latin typeface="Matura MT Script Capitals" pitchFamily="66" charset="0"/>
              </a:rPr>
              <a:t>Summer Break</a:t>
            </a:r>
          </a:p>
          <a:p>
            <a:pPr algn="ctr">
              <a:spcAft>
                <a:spcPts val="1200"/>
              </a:spcAft>
            </a:pPr>
            <a:endParaRPr lang="en-US" sz="4000" b="1" dirty="0" smtClean="0">
              <a:solidFill>
                <a:srgbClr val="FFFF00"/>
              </a:solidFill>
              <a:effectLst>
                <a:outerShdw blurRad="38100" dist="38100" dir="2700000" algn="tl">
                  <a:srgbClr val="000000">
                    <a:alpha val="43137"/>
                  </a:srgbClr>
                </a:outerShdw>
              </a:effectLst>
              <a:latin typeface="Cambria" pitchFamily="18" charset="0"/>
            </a:endParaRPr>
          </a:p>
          <a:p>
            <a:pPr algn="ctr">
              <a:spcAft>
                <a:spcPts val="1200"/>
              </a:spcAft>
            </a:pPr>
            <a:r>
              <a:rPr lang="en-US" b="1" dirty="0" smtClean="0">
                <a:solidFill>
                  <a:srgbClr val="FFFF00"/>
                </a:solidFill>
                <a:effectLst>
                  <a:outerShdw blurRad="38100" dist="38100" dir="2700000" algn="tl">
                    <a:srgbClr val="000000">
                      <a:alpha val="43137"/>
                    </a:srgbClr>
                  </a:outerShdw>
                </a:effectLst>
                <a:latin typeface="Cambria" pitchFamily="18" charset="0"/>
              </a:rPr>
              <a:t>  </a:t>
            </a:r>
            <a:r>
              <a:rPr lang="en-US" sz="4400" b="1" dirty="0" smtClean="0">
                <a:solidFill>
                  <a:schemeClr val="bg1"/>
                </a:solidFill>
                <a:effectLst>
                  <a:outerShdw blurRad="38100" dist="38100" dir="2700000" algn="tl">
                    <a:srgbClr val="000000">
                      <a:alpha val="43137"/>
                    </a:srgbClr>
                  </a:outerShdw>
                </a:effectLst>
                <a:latin typeface="Cambria" pitchFamily="18" charset="0"/>
              </a:rPr>
              <a:t>No Bible Study</a:t>
            </a:r>
            <a:endParaRPr lang="en-US" b="1" dirty="0" smtClean="0">
              <a:solidFill>
                <a:schemeClr val="bg1"/>
              </a:solidFill>
              <a:effectLst>
                <a:outerShdw blurRad="38100" dist="38100" dir="2700000" algn="tl">
                  <a:srgbClr val="000000">
                    <a:alpha val="43137"/>
                  </a:srgbClr>
                </a:outerShdw>
              </a:effectLst>
              <a:latin typeface="Cambria" pitchFamily="18" charset="0"/>
            </a:endParaRPr>
          </a:p>
          <a:p>
            <a:pPr algn="ctr">
              <a:spcAft>
                <a:spcPts val="1200"/>
              </a:spcAft>
            </a:pPr>
            <a:endParaRPr lang="en-US" sz="1600" b="1" dirty="0" smtClean="0">
              <a:solidFill>
                <a:srgbClr val="FFFF00"/>
              </a:solidFill>
              <a:effectLst>
                <a:outerShdw blurRad="38100" dist="38100" dir="2700000" algn="tl">
                  <a:srgbClr val="000000">
                    <a:alpha val="43137"/>
                  </a:srgbClr>
                </a:outerShdw>
              </a:effectLst>
              <a:latin typeface="Cambria" pitchFamily="18" charset="0"/>
            </a:endParaRPr>
          </a:p>
          <a:p>
            <a:pPr algn="ctr">
              <a:spcAft>
                <a:spcPts val="1200"/>
              </a:spcAft>
            </a:pPr>
            <a:r>
              <a:rPr lang="en-US" sz="4000" b="1" i="1" dirty="0" smtClean="0">
                <a:solidFill>
                  <a:srgbClr val="FFFF00"/>
                </a:solidFill>
                <a:effectLst>
                  <a:outerShdw blurRad="38100" dist="38100" dir="2700000" algn="tl">
                    <a:srgbClr val="000000">
                      <a:alpha val="43137"/>
                    </a:srgbClr>
                  </a:outerShdw>
                </a:effectLst>
                <a:latin typeface="Lucida Calligraphy" pitchFamily="66" charset="0"/>
              </a:rPr>
              <a:t>until</a:t>
            </a:r>
          </a:p>
          <a:p>
            <a:pPr algn="ctr">
              <a:spcAft>
                <a:spcPts val="1200"/>
              </a:spcAft>
            </a:pPr>
            <a:endParaRPr lang="en-US" sz="1600" b="1" dirty="0" smtClean="0">
              <a:solidFill>
                <a:schemeClr val="bg1"/>
              </a:solidFill>
              <a:effectLst>
                <a:outerShdw blurRad="38100" dist="38100" dir="2700000" algn="tl">
                  <a:srgbClr val="000000">
                    <a:alpha val="43137"/>
                  </a:srgbClr>
                </a:outerShdw>
              </a:effectLst>
              <a:latin typeface="Cambria" pitchFamily="18" charset="0"/>
            </a:endParaRPr>
          </a:p>
          <a:p>
            <a:pPr algn="ctr">
              <a:spcAft>
                <a:spcPts val="1200"/>
              </a:spcAft>
            </a:pPr>
            <a:r>
              <a:rPr lang="en-US" sz="4000" b="1" dirty="0" smtClean="0">
                <a:solidFill>
                  <a:schemeClr val="bg1"/>
                </a:solidFill>
                <a:effectLst>
                  <a:outerShdw blurRad="38100" dist="38100" dir="2700000" algn="tl">
                    <a:srgbClr val="000000">
                      <a:alpha val="43137"/>
                    </a:srgbClr>
                  </a:outerShdw>
                </a:effectLst>
                <a:latin typeface="Cambria" pitchFamily="18" charset="0"/>
              </a:rPr>
              <a:t>7 September 2022</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nodeType="afterEffect">
                                  <p:stCondLst>
                                    <p:cond delay="2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000"/>
                                        <p:tgtEl>
                                          <p:spTgt spid="3">
                                            <p:txEl>
                                              <p:pRg st="2" end="2"/>
                                            </p:txEl>
                                          </p:spTgt>
                                        </p:tgtEl>
                                      </p:cBhvr>
                                    </p:animEffect>
                                  </p:childTnLst>
                                </p:cTn>
                              </p:par>
                            </p:childTnLst>
                          </p:cTn>
                        </p:par>
                        <p:par>
                          <p:cTn id="15" fill="hold">
                            <p:stCondLst>
                              <p:cond delay="4000"/>
                            </p:stCondLst>
                            <p:childTnLst>
                              <p:par>
                                <p:cTn id="16" presetID="22" presetClass="entr" presetSubtype="8" fill="hold" nodeType="afterEffect">
                                  <p:stCondLst>
                                    <p:cond delay="2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1000"/>
                                        <p:tgtEl>
                                          <p:spTgt spid="3">
                                            <p:txEl>
                                              <p:pRg st="4" end="4"/>
                                            </p:txEl>
                                          </p:spTgt>
                                        </p:tgtEl>
                                      </p:cBhvr>
                                    </p:animEffect>
                                  </p:childTnLst>
                                </p:cTn>
                              </p:par>
                            </p:childTnLst>
                          </p:cTn>
                        </p:par>
                        <p:par>
                          <p:cTn id="19" fill="hold">
                            <p:stCondLst>
                              <p:cond delay="7000"/>
                            </p:stCondLst>
                            <p:childTnLst>
                              <p:par>
                                <p:cTn id="20" presetID="22" presetClass="entr" presetSubtype="8" fill="hold"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chapter ends with what we might describe as a call to “</a:t>
            </a:r>
            <a:r>
              <a:rPr lang="en-US" sz="2400" b="1" dirty="0" smtClean="0">
                <a:effectLst>
                  <a:outerShdw blurRad="38100" dist="38100" dir="2700000" algn="tl">
                    <a:srgbClr val="000000">
                      <a:alpha val="43137"/>
                    </a:srgbClr>
                  </a:outerShdw>
                </a:effectLst>
                <a:latin typeface="Cambria" pitchFamily="18" charset="0"/>
              </a:rPr>
              <a:t>walk in matrimonial harmony</a:t>
            </a:r>
            <a:r>
              <a:rPr lang="en-US" sz="2400" b="1" dirty="0" smtClean="0">
                <a:latin typeface="Cambria" pitchFamily="18" charset="0"/>
              </a:rPr>
              <a:t>.”  Wives are exhorted to respect their husbands, submitting to them as to the Lord. Husbands are commanded to love their wives as Christ loved the church, and even as they love their own bodies. </a:t>
            </a:r>
          </a:p>
          <a:p>
            <a:pPr indent="457200">
              <a:spcAft>
                <a:spcPts val="1200"/>
              </a:spcAft>
            </a:pPr>
            <a:r>
              <a:rPr lang="en-US" sz="2400" b="1" dirty="0" smtClean="0">
                <a:latin typeface="Cambria" pitchFamily="18" charset="0"/>
              </a:rPr>
              <a:t>In the course of such instructions Paul takes the opportunity to reveal the Lord’s desire to present to Himself a glorious church, holy and without blemish, which is why He gave Himself for it (</a:t>
            </a:r>
            <a:r>
              <a:rPr lang="en-US" sz="2400" b="1" dirty="0" smtClean="0">
                <a:effectLst>
                  <a:outerShdw blurRad="38100" dist="38100" dir="2700000" algn="tl">
                    <a:srgbClr val="000000">
                      <a:alpha val="43137"/>
                    </a:srgbClr>
                  </a:outerShdw>
                </a:effectLst>
                <a:latin typeface="Cambria" pitchFamily="18" charset="0"/>
              </a:rPr>
              <a:t>22-33</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ch5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7 September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539430"/>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6:1 – 9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“Who’s the Boss?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Honoring God at Home and at Work”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988314" y="3161828"/>
            <a:ext cx="5262558"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“Solving the Mystery of Marriage”</a:t>
            </a:r>
            <a:endParaRPr lang="en-US"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Ephesians 5:22 – 6:9</a:t>
            </a:r>
            <a:r>
              <a:rPr lang="en-US" sz="2400" b="1" dirty="0" smtClean="0">
                <a:latin typeface="Cambria" pitchFamily="18" charset="0"/>
              </a:rPr>
              <a:t>, Paul deals with some of the most challenging of all relationships on earth: husband-wife, parent-child, and employer-employee.  Each is filled with conflict and a wide range of emotions.  When we interpret these passages in their biblical and historical contexts, we’ll find that their truths transcend culture, personal preference, and human wisdom. </a:t>
            </a:r>
          </a:p>
          <a:p>
            <a:pPr indent="457200">
              <a:spcAft>
                <a:spcPts val="1200"/>
              </a:spcAft>
            </a:pPr>
            <a:r>
              <a:rPr lang="en-US" sz="2400" b="1" dirty="0" smtClean="0">
                <a:latin typeface="Cambria" pitchFamily="18" charset="0"/>
              </a:rPr>
              <a:t>Before diving into </a:t>
            </a:r>
            <a:r>
              <a:rPr lang="en-US" sz="2400" b="1" dirty="0" smtClean="0">
                <a:effectLst>
                  <a:outerShdw blurRad="38100" dist="38100" dir="2700000" algn="tl">
                    <a:srgbClr val="000000">
                      <a:alpha val="43137"/>
                    </a:srgbClr>
                  </a:outerShdw>
                </a:effectLst>
                <a:latin typeface="Cambria" pitchFamily="18" charset="0"/>
              </a:rPr>
              <a:t>Ephesians 5:22-32</a:t>
            </a:r>
            <a:r>
              <a:rPr lang="en-US" sz="2400" b="1" dirty="0" smtClean="0">
                <a:latin typeface="Cambria" pitchFamily="18" charset="0"/>
              </a:rPr>
              <a:t>, we first need to remind ourselves of the context in which we find these verses.  </a:t>
            </a: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Paul’s practical section of Ephesians (</a:t>
            </a:r>
            <a:r>
              <a:rPr lang="en-US" sz="2400" b="1" dirty="0" smtClean="0">
                <a:effectLst>
                  <a:outerShdw blurRad="38100" dist="38100" dir="2700000" algn="tl">
                    <a:srgbClr val="000000">
                      <a:alpha val="43137"/>
                    </a:srgbClr>
                  </a:outerShdw>
                </a:effectLst>
                <a:latin typeface="Cambria" pitchFamily="18" charset="0"/>
              </a:rPr>
              <a:t>chs. 4-6</a:t>
            </a:r>
            <a:r>
              <a:rPr lang="en-US" sz="2400" b="1" dirty="0" smtClean="0">
                <a:latin typeface="Cambria" pitchFamily="18" charset="0"/>
              </a:rPr>
              <a:t>) begins with an exhortation for all believers to </a:t>
            </a:r>
            <a:r>
              <a:rPr lang="en-US" sz="2400" b="1" i="1" dirty="0" smtClean="0">
                <a:latin typeface="Cambria" pitchFamily="18" charset="0"/>
              </a:rPr>
              <a:t>“live [</a:t>
            </a:r>
            <a:r>
              <a:rPr lang="en-US" sz="2400" b="1" i="1" dirty="0" smtClean="0">
                <a:effectLst>
                  <a:outerShdw blurRad="38100" dist="38100" dir="2700000" algn="tl">
                    <a:srgbClr val="000000">
                      <a:alpha val="43137"/>
                    </a:srgbClr>
                  </a:outerShdw>
                </a:effectLst>
                <a:latin typeface="Cambria" pitchFamily="18" charset="0"/>
              </a:rPr>
              <a:t>walk</a:t>
            </a:r>
            <a:r>
              <a:rPr lang="en-US" sz="2400" b="1" i="1" dirty="0" smtClean="0">
                <a:latin typeface="Cambria" pitchFamily="18" charset="0"/>
              </a:rPr>
              <a:t>] a life worthy of the calling you have received.  </a:t>
            </a:r>
            <a:r>
              <a:rPr lang="en-US" sz="2400" b="1" i="1" baseline="30000" dirty="0" smtClean="0">
                <a:effectLst>
                  <a:outerShdw blurRad="38100" dist="38100" dir="2700000" algn="tl">
                    <a:srgbClr val="000000">
                      <a:alpha val="43137"/>
                    </a:srgbClr>
                  </a:outerShdw>
                </a:effectLst>
                <a:latin typeface="Cambria" pitchFamily="18" charset="0"/>
              </a:rPr>
              <a:t>2</a:t>
            </a:r>
            <a:r>
              <a:rPr lang="en-US" sz="2400" b="1" i="1" dirty="0" smtClean="0">
                <a:latin typeface="Cambria" pitchFamily="18" charset="0"/>
              </a:rPr>
              <a:t>Be completely humble and gentle; be patient, bearing with one another in love.”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4:1-2</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These words set the tone for the rest of the letter, including Paul’s treatment of family and other interpersonal relationships.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chapter 5 itself begins with an equally powerful command:  </a:t>
            </a:r>
            <a:r>
              <a:rPr lang="en-US" sz="2400" b="1" i="1" dirty="0" smtClean="0">
                <a:latin typeface="Cambria" pitchFamily="18" charset="0"/>
              </a:rPr>
              <a:t>“Be imitators of God as dear children.  And walk in love, as Christ also has loved us and given Himself for 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5:1-2 [</a:t>
            </a:r>
            <a:r>
              <a:rPr lang="en-US" sz="2000" b="1" dirty="0" smtClean="0">
                <a:effectLst>
                  <a:outerShdw blurRad="38100" dist="38100" dir="2700000" algn="tl">
                    <a:srgbClr val="000000">
                      <a:alpha val="43137"/>
                    </a:srgbClr>
                  </a:outerShdw>
                </a:effectLst>
                <a:latin typeface="Cambria" pitchFamily="18" charset="0"/>
              </a:rPr>
              <a:t>NKJV</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Paul’s specific admonitions for husbands, wives, parents, children, masters, and slaves flow out of his primary exhortation to “be subject to one another in the fear of Christ”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overarching context of </a:t>
            </a:r>
            <a:r>
              <a:rPr lang="en-US" sz="2400" b="1" dirty="0" smtClean="0">
                <a:effectLst>
                  <a:outerShdw blurRad="38100" dist="38100" dir="2700000" algn="tl">
                    <a:srgbClr val="000000">
                      <a:alpha val="43137"/>
                    </a:srgbClr>
                  </a:outerShdw>
                </a:effectLst>
                <a:latin typeface="Cambria" pitchFamily="18" charset="0"/>
              </a:rPr>
              <a:t>chapter 5</a:t>
            </a:r>
            <a:r>
              <a:rPr lang="en-US" sz="2400" b="1" dirty="0" smtClean="0">
                <a:latin typeface="Cambria" pitchFamily="18" charset="0"/>
              </a:rPr>
              <a:t> informs us that everything we do in the Christian life is to be governed by godly, Christlike behavior:  humility, gentleness, patience, tolerance, love, and mutual submission.  This means that the submission Paul has in mind isn’t a one-way street.  Rather, it is both people seeking the other’s best and seeking Christ’s honor.  </a:t>
            </a:r>
          </a:p>
          <a:p>
            <a:pPr indent="457200">
              <a:spcAft>
                <a:spcPts val="1200"/>
              </a:spcAft>
            </a:pPr>
            <a:r>
              <a:rPr lang="en-US" sz="2400" b="1" dirty="0" smtClean="0">
                <a:latin typeface="Cambria" pitchFamily="18" charset="0"/>
              </a:rPr>
              <a:t>Submission gently but firmly displaces selfishness and conceit, competition and pulling rank, and domination and dishonor.  When we hear the word </a:t>
            </a:r>
            <a:r>
              <a:rPr lang="en-US" sz="2400" b="1" i="1" dirty="0" smtClean="0">
                <a:effectLst>
                  <a:outerShdw blurRad="38100" dist="38100" dir="2700000" algn="tl">
                    <a:srgbClr val="000000">
                      <a:alpha val="43137"/>
                    </a:srgbClr>
                  </a:outerShdw>
                </a:effectLst>
                <a:latin typeface="Cambria" pitchFamily="18" charset="0"/>
              </a:rPr>
              <a:t>“submission”</a:t>
            </a:r>
            <a:r>
              <a:rPr lang="en-US" sz="2400" b="1" dirty="0" smtClean="0">
                <a:latin typeface="Cambria" pitchFamily="18" charset="0"/>
              </a:rPr>
              <a:t> in the biblical sense, we should never picture a grumpy commander and his soldiers, a CEO and his managers, or a king and his subjects.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Rather, we should look to the one perfect example of humility and submission—</a:t>
            </a:r>
            <a:r>
              <a:rPr lang="en-US" sz="2400" b="1" i="1" dirty="0" smtClean="0">
                <a:effectLst>
                  <a:outerShdw blurRad="38100" dist="38100" dir="2700000" algn="tl">
                    <a:srgbClr val="000000">
                      <a:alpha val="43137"/>
                    </a:srgbClr>
                  </a:outerShdw>
                </a:effectLst>
                <a:latin typeface="Cambria" pitchFamily="18" charset="0"/>
              </a:rPr>
              <a:t>Jesus Christ</a:t>
            </a:r>
            <a:r>
              <a:rPr lang="en-US" sz="2400" b="1" dirty="0" smtClean="0">
                <a:latin typeface="Cambria" pitchFamily="18" charset="0"/>
              </a:rPr>
              <a:t>, who submitted perfectly to God the Father.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says, This means that wives should treat their husband with respect, children should cooperate with their parents, and employees should work for their bosses with sincerity and integrity.  Husbands, parents, and employers should display the same humble leadership Christ modeled for us: </a:t>
            </a:r>
            <a:r>
              <a:rPr lang="en-US" sz="2400" b="1" i="1" dirty="0" smtClean="0">
                <a:latin typeface="Cambria" pitchFamily="18" charset="0"/>
              </a:rPr>
              <a:t>“The Son of Man did not come to be served, but to serve, and to give His life a ransom for many”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Matt 20:28</a:t>
            </a:r>
            <a:r>
              <a:rPr lang="en-US" sz="2400" b="1" dirty="0" smtClean="0">
                <a:latin typeface="Cambria" pitchFamily="18" charset="0"/>
              </a:rPr>
              <a:t>).  </a:t>
            </a:r>
          </a:p>
          <a:p>
            <a:pPr indent="457200">
              <a:spcAft>
                <a:spcPts val="1200"/>
              </a:spcAft>
            </a:pPr>
            <a:r>
              <a:rPr lang="en-US" sz="2400" b="1" dirty="0" smtClean="0">
                <a:latin typeface="Cambria" pitchFamily="18" charset="0"/>
              </a:rPr>
              <a:t>Together we work for Christ’s glory, recognizing that we’re living testimonies of His underserved grace, life-giving love, and unifying headship over all.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5:22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33856</TotalTime>
  <Words>3445</Words>
  <Application>Microsoft Office PowerPoint</Application>
  <PresentationFormat>On-screen Show (4:3)</PresentationFormat>
  <Paragraphs>108</Paragraphs>
  <Slides>40</Slides>
  <Notes>3</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6636</cp:revision>
  <dcterms:created xsi:type="dcterms:W3CDTF">2016-10-08T19:35:00Z</dcterms:created>
  <dcterms:modified xsi:type="dcterms:W3CDTF">2022-07-26T18:23:51Z</dcterms:modified>
</cp:coreProperties>
</file>